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8"/>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88" r:id="rId17"/>
    <p:sldId id="448" r:id="rId18"/>
    <p:sldId id="449" r:id="rId19"/>
    <p:sldId id="450" r:id="rId20"/>
    <p:sldId id="451"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359" r:id="rId45"/>
    <p:sldId id="509" r:id="rId46"/>
    <p:sldId id="322" r:id="rId47"/>
    <p:sldId id="325" r:id="rId48"/>
    <p:sldId id="358" r:id="rId49"/>
    <p:sldId id="360" r:id="rId50"/>
    <p:sldId id="328" r:id="rId51"/>
    <p:sldId id="329" r:id="rId52"/>
    <p:sldId id="330" r:id="rId53"/>
    <p:sldId id="331" r:id="rId54"/>
    <p:sldId id="332" r:id="rId55"/>
    <p:sldId id="333" r:id="rId56"/>
    <p:sldId id="334" r:id="rId57"/>
    <p:sldId id="336" r:id="rId58"/>
    <p:sldId id="337" r:id="rId59"/>
    <p:sldId id="493" r:id="rId60"/>
    <p:sldId id="338" r:id="rId61"/>
    <p:sldId id="340" r:id="rId62"/>
    <p:sldId id="503" r:id="rId63"/>
    <p:sldId id="339" r:id="rId64"/>
    <p:sldId id="342" r:id="rId65"/>
    <p:sldId id="343" r:id="rId66"/>
    <p:sldId id="344" r:id="rId67"/>
    <p:sldId id="345" r:id="rId68"/>
    <p:sldId id="390" r:id="rId69"/>
    <p:sldId id="391" r:id="rId70"/>
    <p:sldId id="393" r:id="rId71"/>
    <p:sldId id="494" r:id="rId72"/>
    <p:sldId id="472" r:id="rId73"/>
    <p:sldId id="496" r:id="rId74"/>
    <p:sldId id="481" r:id="rId75"/>
    <p:sldId id="491" r:id="rId76"/>
    <p:sldId id="313" r:id="rId77"/>
    <p:sldId id="315" r:id="rId78"/>
    <p:sldId id="316" r:id="rId79"/>
    <p:sldId id="505" r:id="rId80"/>
    <p:sldId id="504" r:id="rId81"/>
    <p:sldId id="502" r:id="rId82"/>
    <p:sldId id="495" r:id="rId83"/>
    <p:sldId id="492" r:id="rId84"/>
    <p:sldId id="484" r:id="rId85"/>
    <p:sldId id="489" r:id="rId86"/>
    <p:sldId id="490"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8"/>
    <p:restoredTop sz="79878"/>
  </p:normalViewPr>
  <p:slideViewPr>
    <p:cSldViewPr snapToGrid="0" snapToObjects="1">
      <p:cViewPr>
        <p:scale>
          <a:sx n="97" d="100"/>
          <a:sy n="97" d="100"/>
        </p:scale>
        <p:origin x="1288" y="-96"/>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3/26/17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complicate contribution slides, so people understand what’s new</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a:t>
            </a:r>
            <a:r>
              <a:rPr lang="en-US" baseline="0" dirty="0" smtClean="0"/>
              <a:t>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may add a backup slide for sliding window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a:t>
            </a:r>
            <a:r>
              <a:rPr lang="en-US" baseline="0" dirty="0" smtClean="0"/>
              <a:t>paper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page 44 explanation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a slide for adding noise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slide 70 for the distance between the </a:t>
            </a:r>
            <a:r>
              <a:rPr lang="en-US" baseline="0" dirty="0" err="1" smtClean="0"/>
              <a:t>gaussian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more formula about localization can be added</a:t>
            </a:r>
          </a:p>
          <a:p>
            <a:r>
              <a:rPr lang="en-US" sz="1200" kern="1200" dirty="0" smtClean="0">
                <a:solidFill>
                  <a:schemeClr val="tx1"/>
                </a:solidFill>
                <a:effectLst/>
                <a:latin typeface="+mn-lt"/>
                <a:ea typeface="+mn-ea"/>
                <a:cs typeface="+mn-cs"/>
              </a:rPr>
              <a:t>TODO: update page 15 equations</a:t>
            </a: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TODO: maybe a slide talk about adding synthesized noise into video</a:t>
            </a:r>
          </a:p>
          <a:p>
            <a:r>
              <a:rPr lang="en-US" sz="1200" kern="1200" baseline="0" dirty="0" smtClean="0">
                <a:solidFill>
                  <a:schemeClr val="tx1"/>
                </a:solidFill>
                <a:effectLst/>
                <a:latin typeface="+mn-lt"/>
                <a:ea typeface="+mn-ea"/>
                <a:cs typeface="+mn-cs"/>
              </a:rPr>
              <a:t>TODO: page 43 may add the benchmark plot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a:t>
            </a:r>
            <a:r>
              <a:rPr lang="en-US" baseline="0" dirty="0" smtClean="0"/>
              <a:t>systems with multiple channels that can generate multiple high resolution videos in short </a:t>
            </a:r>
            <a:r>
              <a:rPr lang="en-US" baseline="0" dirty="0" smtClean="0"/>
              <a:t>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16</a:t>
            </a:fld>
            <a:endParaRPr lang="en-US"/>
          </a:p>
        </p:txBody>
      </p:sp>
    </p:spTree>
    <p:extLst>
      <p:ext uri="{BB962C8B-B14F-4D97-AF65-F5344CB8AC3E}">
        <p14:creationId xmlns:p14="http://schemas.microsoft.com/office/powerpoint/2010/main" val="166930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t>
            </a:r>
            <a:r>
              <a:rPr lang="en-US" dirty="0" smtClean="0"/>
              <a:t>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a:t>
            </a:r>
            <a:r>
              <a:rPr lang="en-US" dirty="0" smtClean="0"/>
              <a:t>can</a:t>
            </a:r>
            <a:r>
              <a:rPr lang="en-US" baseline="0" dirty="0" smtClean="0"/>
              <a:t> make use these two properties </a:t>
            </a:r>
            <a:r>
              <a:rPr lang="en-US" baseline="0" dirty="0" smtClean="0"/>
              <a:t>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is pure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a:t>
            </a:r>
            <a:r>
              <a:rPr lang="en-US" dirty="0" smtClean="0"/>
              <a:t>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a:t>
            </a:r>
            <a:r>
              <a:rPr lang="en-US" baseline="0" dirty="0" smtClean="0"/>
              <a:t> idea about my research is the notion of extreme compression </a:t>
            </a:r>
          </a:p>
          <a:p>
            <a:r>
              <a:rPr lang="en-US" baseline="0" dirty="0" smtClean="0"/>
              <a:t>The discussion is on compression on multimedia data, including images and videos</a:t>
            </a:r>
          </a:p>
          <a:p>
            <a:endParaRPr lang="en-US" dirty="0" smtClean="0"/>
          </a:p>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a:t>
            </a:r>
            <a:r>
              <a:rPr lang="en-US" dirty="0" smtClean="0"/>
              <a:t>doing</a:t>
            </a:r>
            <a:r>
              <a:rPr lang="en-US" baseline="0" dirty="0" smtClean="0"/>
              <a:t> analysis on the object movement</a:t>
            </a:r>
            <a:r>
              <a:rPr lang="en-US" baseline="0" dirty="0" smtClean="0"/>
              <a: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a:t>
            </a:r>
            <a:r>
              <a:rPr lang="en-US" baseline="0" dirty="0" smtClean="0"/>
              <a:t>foreground </a:t>
            </a:r>
            <a:r>
              <a:rPr lang="en-US" baseline="0" dirty="0" smtClean="0"/>
              <a:t>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a:t>
            </a:r>
            <a:r>
              <a:rPr lang="en-US" baseline="0" dirty="0" smtClean="0"/>
              <a:t>foreground </a:t>
            </a:r>
            <a:r>
              <a:rPr lang="en-US" baseline="0" dirty="0" smtClean="0"/>
              <a:t>regions, then all the </a:t>
            </a:r>
            <a:r>
              <a:rPr lang="en-US" baseline="0" dirty="0" smtClean="0"/>
              <a:t>pixels that </a:t>
            </a:r>
            <a:r>
              <a:rPr lang="en-US" baseline="0" dirty="0" smtClean="0"/>
              <a:t>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a:t>
            </a:r>
            <a:r>
              <a:rPr lang="en-US" dirty="0" smtClean="0"/>
              <a:t>the</a:t>
            </a:r>
            <a:r>
              <a:rPr lang="en-US" baseline="0" dirty="0" smtClean="0"/>
              <a:t> </a:t>
            </a:r>
            <a:r>
              <a:rPr lang="en-US" baseline="0" dirty="0" smtClean="0"/>
              <a:t>binary map, we refine it, we use the refined binary map to generate </a:t>
            </a:r>
            <a:r>
              <a:rPr lang="en-US" baseline="0" dirty="0" smtClean="0"/>
              <a:t>a new video which has background pixels replaced by their averages over </a:t>
            </a:r>
            <a:r>
              <a:rPr lang="en-US" baseline="0" dirty="0" smtClean="0"/>
              <a:t>time</a:t>
            </a:r>
            <a:endParaRPr lang="en-US" baseline="0" dirty="0" smtClean="0"/>
          </a:p>
          <a:p>
            <a:r>
              <a:rPr lang="en-US" baseline="0" dirty="0" smtClean="0"/>
              <a:t>This video will be better </a:t>
            </a:r>
            <a:r>
              <a:rPr lang="en-US" baseline="0" dirty="0" smtClean="0"/>
              <a:t>compressed </a:t>
            </a:r>
            <a:r>
              <a:rPr lang="en-US" baseline="0" dirty="0" smtClean="0"/>
              <a:t>than the original video, we can also run the analysis to the check if it has the same result as the original </a:t>
            </a:r>
            <a:r>
              <a:rPr lang="en-US" baseline="0" dirty="0" smtClean="0"/>
              <a:t>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a:t>
            </a:r>
            <a:r>
              <a:rPr lang="en-US" baseline="0" dirty="0" smtClean="0"/>
              <a:t> axis: different threshold </a:t>
            </a:r>
            <a:r>
              <a:rPr lang="en-US" baseline="0" dirty="0" smtClean="0"/>
              <a:t>for segmentation used </a:t>
            </a:r>
            <a:r>
              <a:rPr lang="en-US" baseline="0" dirty="0" smtClean="0"/>
              <a:t>,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a:t>
            </a:r>
            <a:r>
              <a:rPr lang="en-US" baseline="0" dirty="0" smtClean="0"/>
              <a:t>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r>
              <a:rPr lang="en-US" dirty="0" smtClean="0"/>
              <a:t>,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a:t>
            </a:r>
            <a:r>
              <a:rPr lang="en-US" baseline="0" dirty="0" smtClean="0"/>
              <a:t>object movement</a:t>
            </a:r>
            <a:r>
              <a:rPr lang="en-US" baseline="0" dirty="0" smtClean="0"/>
              <a:t>, in </a:t>
            </a:r>
            <a:r>
              <a:rPr lang="en-US" baseline="0" dirty="0" smtClean="0"/>
              <a:t>total </a:t>
            </a:r>
            <a:r>
              <a:rPr lang="en-US" baseline="0" dirty="0" smtClean="0"/>
              <a:t>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a:t>
            </a:r>
            <a:r>
              <a:rPr lang="en-US" dirty="0" smtClean="0"/>
              <a:t>do the correlation analysis based</a:t>
            </a:r>
            <a:r>
              <a:rPr lang="en-US" baseline="0" dirty="0" smtClean="0"/>
              <a:t> on the frames in the </a:t>
            </a:r>
            <a:r>
              <a:rPr lang="en-US" baseline="0" dirty="0" smtClean="0"/>
              <a:t>windows </a:t>
            </a:r>
            <a:endParaRPr lang="en-US" baseline="0" dirty="0" smtClean="0"/>
          </a:p>
          <a:p>
            <a:r>
              <a:rPr lang="en-US" baseline="0" dirty="0" smtClean="0"/>
              <a:t>and store the frames based on the binary map generated in this analysis in the window</a:t>
            </a:r>
          </a:p>
          <a:p>
            <a:r>
              <a:rPr lang="en-US" baseline="0" dirty="0" smtClean="0"/>
              <a:t>when </a:t>
            </a:r>
            <a:r>
              <a:rPr lang="en-US" baseline="0" dirty="0" smtClean="0"/>
              <a:t>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a:t>
            </a:r>
            <a:r>
              <a:rPr lang="en-US" baseline="0" dirty="0" smtClean="0"/>
              <a:t>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is basically </a:t>
            </a:r>
            <a:r>
              <a:rPr lang="mr-IN" baseline="0" dirty="0" smtClean="0"/>
              <a:t>…</a:t>
            </a:r>
            <a:endParaRPr lang="en-US" baseline="0" dirty="0" smtClean="0"/>
          </a:p>
          <a:p>
            <a:r>
              <a:rPr lang="en-US" baseline="0" dirty="0" smtClean="0"/>
              <a:t>KL divergence tells.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err="1" smtClean="0"/>
              <a:t>Firly</a:t>
            </a:r>
            <a:r>
              <a:rPr lang="en-US" baseline="0" dirty="0" smtClean="0"/>
              <a: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smtClean="0"/>
              <a:t>://</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604086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a:t>
            </a:r>
            <a:r>
              <a:rPr lang="en-US" b="0" strike="noStrike" baseline="0" dirty="0" smtClean="0"/>
              <a:t>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49</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Each</a:t>
            </a:r>
            <a:r>
              <a:rPr lang="en-US" baseline="0" dirty="0" smtClean="0"/>
              <a:t> grid is similar to this patch</a:t>
            </a:r>
          </a:p>
          <a:p>
            <a:endParaRPr lang="en-US" baseline="0" dirty="0" smtClean="0"/>
          </a:p>
          <a:p>
            <a:r>
              <a:rPr lang="en-US" baseline="0" dirty="0" smtClean="0"/>
              <a:t>To </a:t>
            </a:r>
            <a:r>
              <a:rPr lang="en-US" baseline="0" dirty="0" err="1" smtClean="0"/>
              <a:t>geenrate</a:t>
            </a:r>
            <a:r>
              <a:rPr lang="en-US" baseline="0" dirty="0" smtClean="0"/>
              <a:t> the set of patches, one approach that </a:t>
            </a:r>
            <a:r>
              <a:rPr lang="en-US" baseline="0" dirty="0" err="1" smtClean="0"/>
              <a:t>acdtually</a:t>
            </a:r>
            <a:r>
              <a:rPr lang="en-US" baseline="0" dirty="0" smtClean="0"/>
              <a:t>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50</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here we also tried to make a patch generated from k-</a:t>
            </a:r>
            <a:r>
              <a:rPr lang="en-US" baseline="0" dirty="0" err="1" smtClean="0"/>
              <a:t>menas</a:t>
            </a:r>
            <a:r>
              <a:rPr lang="en-US" baseline="0" dirty="0" smtClean="0"/>
              <a:t> on MNIST handwritten digit dataset</a:t>
            </a:r>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a:t>
            </a:r>
            <a:r>
              <a:rPr lang="en-US" dirty="0" smtClean="0"/>
              <a:t>participants</a:t>
            </a:r>
          </a:p>
          <a:p>
            <a:r>
              <a:rPr lang="en-US" dirty="0" smtClean="0"/>
              <a:t>It has an animation!!!!!</a:t>
            </a:r>
            <a:endParaRPr lang="en-US" dirty="0" smtClean="0"/>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228334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endParaRPr lang="en-US" baseline="0" dirty="0" smtClean="0"/>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74</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75</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76</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77</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78</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81</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82</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83</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162662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3/26/17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microsoft.com/office/2007/relationships/media" Target="../media/media2.mpeg"/><Relationship Id="rId2" Type="http://schemas.openxmlformats.org/officeDocument/2006/relationships/video" Target="../media/media2.m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6.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5" Type="http://schemas.openxmlformats.org/officeDocument/2006/relationships/image" Target="../media/image45.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8.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1.png"/><Relationship Id="rId8"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emf"/><Relationship Id="rId5"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71.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8.emf"/></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emf"/><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3.emf"/></Relationships>
</file>

<file path=ppt/slides/_rels/slide63.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emf"/></Relationships>
</file>

<file path=ppt/slides/_rels/slide66.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21.png"/><Relationship Id="rId7" Type="http://schemas.openxmlformats.org/officeDocument/2006/relationships/image" Target="../media/image25.png"/><Relationship Id="rId8" Type="http://schemas.openxmlformats.org/officeDocument/2006/relationships/image" Target="../media/image122.png"/><Relationship Id="rId1" Type="http://schemas.microsoft.com/office/2007/relationships/media" Target="../media/media2.mpeg"/><Relationship Id="rId2" Type="http://schemas.openxmlformats.org/officeDocument/2006/relationships/video" Target="../media/media2.m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2296112"/>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a:t>
            </a:r>
            <a:r>
              <a:rPr lang="en-US" sz="4400" dirty="0" smtClean="0">
                <a:latin typeface="Helvetica" charset="0"/>
                <a:ea typeface="Helvetica" charset="0"/>
                <a:cs typeface="Helvetica" charset="0"/>
              </a:rPr>
              <a:t> </a:t>
            </a:r>
            <a:r>
              <a:rPr lang="en-US" sz="4400" dirty="0" smtClean="0">
                <a:latin typeface="Helvetica" charset="0"/>
                <a:ea typeface="Helvetica" charset="0"/>
                <a:cs typeface="Helvetica" charset="0"/>
              </a:rPr>
              <a:t>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681008"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endParaRPr lang="en-US" sz="2300" dirty="0">
              <a:cs typeface="Arial"/>
            </a:endParaRPr>
          </a:p>
          <a:p>
            <a:r>
              <a:rPr lang="en-US" sz="2300" dirty="0" smtClean="0">
                <a:cs typeface="Arial"/>
              </a:rPr>
              <a:t>Standard (H.264) lossy compression techniques cannot be used </a:t>
            </a:r>
            <a:endParaRPr lang="en-US" sz="2300" dirty="0">
              <a:cs typeface="Arial"/>
            </a:endParaRP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endParaRPr lang="en-US" sz="2300" dirty="0">
              <a:cs typeface="Arial"/>
            </a:endParaRPr>
          </a:p>
          <a:p>
            <a:endParaRPr lang="en-US" sz="2300" dirty="0">
              <a:cs typeface="Arial"/>
            </a:endParaRPr>
          </a:p>
          <a:p>
            <a:r>
              <a:rPr lang="en-US" sz="2300" dirty="0" smtClean="0">
                <a:cs typeface="Arial"/>
              </a:rPr>
              <a:t>Our method </a:t>
            </a:r>
            <a:r>
              <a:rPr lang="en-US" sz="2300" dirty="0" smtClean="0">
                <a:cs typeface="Arial"/>
              </a:rPr>
              <a:t>give</a:t>
            </a:r>
            <a:r>
              <a:rPr lang="en-US" sz="2300" dirty="0" smtClean="0">
                <a:cs typeface="Arial"/>
              </a:rPr>
              <a:t>s</a:t>
            </a:r>
            <a:r>
              <a:rPr lang="en-US" sz="2300" dirty="0" smtClean="0">
                <a:cs typeface="Arial"/>
              </a:rPr>
              <a:t>: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3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18</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a:t>
            </a:r>
            <a:r>
              <a:rPr lang="en-US" sz="2700" dirty="0" smtClean="0"/>
              <a:t>. </a:t>
            </a:r>
            <a:r>
              <a:rPr lang="en-US" sz="2700" dirty="0" smtClean="0"/>
              <a:t>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endParaRPr lang="en-US" sz="2700" dirty="0"/>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1980" y="1441982"/>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graphicFrame>
        <p:nvGraphicFramePr>
          <p:cNvPr id="4" name="Object 3"/>
          <p:cNvGraphicFramePr>
            <a:graphicFrameLocks noChangeAspect="1"/>
          </p:cNvGraphicFramePr>
          <p:nvPr>
            <p:extLst/>
          </p:nvPr>
        </p:nvGraphicFramePr>
        <p:xfrm>
          <a:off x="935038" y="3425825"/>
          <a:ext cx="2981325" cy="1916113"/>
        </p:xfrm>
        <a:graphic>
          <a:graphicData uri="http://schemas.openxmlformats.org/presentationml/2006/ole">
            <mc:AlternateContent xmlns:mc="http://schemas.openxmlformats.org/markup-compatibility/2006">
              <mc:Choice xmlns:v="urn:schemas-microsoft-com:vml" Requires="v">
                <p:oleObj spid="_x0000_s3621" name="Equation" r:id="rId4" imgW="1460500" imgH="939800" progId="Equation.3">
                  <p:embed/>
                </p:oleObj>
              </mc:Choice>
              <mc:Fallback>
                <p:oleObj name="Equation" r:id="rId4" imgW="1460500" imgH="939800" progId="Equation.3">
                  <p:embed/>
                  <p:pic>
                    <p:nvPicPr>
                      <p:cNvPr id="0" name=""/>
                      <p:cNvPicPr/>
                      <p:nvPr/>
                    </p:nvPicPr>
                    <p:blipFill>
                      <a:blip r:embed="rId5"/>
                      <a:stretch>
                        <a:fillRect/>
                      </a:stretch>
                    </p:blipFill>
                    <p:spPr>
                      <a:xfrm>
                        <a:off x="935038" y="3425825"/>
                        <a:ext cx="2981325" cy="1916113"/>
                      </a:xfrm>
                      <a:prstGeom prst="rect">
                        <a:avLst/>
                      </a:prstGeom>
                    </p:spPr>
                  </p:pic>
                </p:oleObj>
              </mc:Fallback>
            </mc:AlternateContent>
          </a:graphicData>
        </a:graphic>
      </p:graphicFrame>
      <p:pic>
        <p:nvPicPr>
          <p:cNvPr id="6" name="Picture 5" descr="figru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1585707" y="5491910"/>
            <a:ext cx="3911600" cy="369332"/>
          </a:xfrm>
          <a:prstGeom prst="rect">
            <a:avLst/>
          </a:prstGeom>
          <a:noFill/>
        </p:spPr>
        <p:txBody>
          <a:bodyPr wrap="square" rtlCol="0">
            <a:spAutoFit/>
          </a:bodyPr>
          <a:lstStyle/>
          <a:p>
            <a:r>
              <a:rPr lang="en-US" dirty="0" smtClean="0"/>
              <a:t>High score: foreground</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19</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compressions </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161183" y="1646237"/>
            <a:ext cx="39756" cy="4710114"/>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93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252" y="4818967"/>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 xmlns:a14="http://schemas.microsoft.com/office/drawing/2010/main"/>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71170" y="4341203"/>
            <a:ext cx="5259132"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7" name="TextBox 6"/>
          <p:cNvSpPr txBox="1"/>
          <p:nvPr/>
        </p:nvSpPr>
        <p:spPr>
          <a:xfrm>
            <a:off x="4098629" y="5318713"/>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733460" y="502133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5108" y="503370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6740" y="532434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5807106" y="50128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26490" y="502519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979487"/>
            <a:ext cx="7125084" cy="5360339"/>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8059420" y="5958833"/>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descr="Screen Shot 2014-04-23 at 4.05.48 PM.png"/>
          <p:cNvPicPr>
            <a:picLocks noChangeAspect="1"/>
          </p:cNvPicPr>
          <p:nvPr/>
        </p:nvPicPr>
        <p:blipFill rotWithShape="1">
          <a:blip r:embed="rId4">
            <a:extLst>
              <a:ext uri="{28A0092B-C50C-407E-A947-70E740481C1C}">
                <a14:useLocalDpi xmlns:a14="http://schemas.microsoft.com/office/drawing/2010/main" val="0"/>
              </a:ext>
            </a:extLst>
          </a:blip>
          <a:srcRect l="10686" t="13595" r="5546" b="8943"/>
          <a:stretch/>
        </p:blipFill>
        <p:spPr>
          <a:xfrm>
            <a:off x="83862" y="1329964"/>
            <a:ext cx="1329819" cy="934569"/>
          </a:xfrm>
          <a:prstGeom prst="rect">
            <a:avLst/>
          </a:prstGeom>
        </p:spPr>
      </p:pic>
      <p:sp>
        <p:nvSpPr>
          <p:cNvPr id="9" name="Oval 8"/>
          <p:cNvSpPr/>
          <p:nvPr/>
        </p:nvSpPr>
        <p:spPr>
          <a:xfrm>
            <a:off x="515155" y="1593560"/>
            <a:ext cx="119803" cy="119816"/>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158750" y="1593560"/>
            <a:ext cx="119803" cy="119816"/>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5155" y="2090067"/>
            <a:ext cx="119803" cy="11981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158750" y="2090067"/>
            <a:ext cx="119803" cy="119816"/>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7523" y="747488"/>
            <a:ext cx="2926477" cy="369332"/>
          </a:xfrm>
          <a:prstGeom prst="rect">
            <a:avLst/>
          </a:prstGeom>
        </p:spPr>
        <p:txBody>
          <a:bodyPr wrap="none">
            <a:spAutoFit/>
          </a:bodyPr>
          <a:lstStyle/>
          <a:p>
            <a:r>
              <a:rPr lang="en-US" dirty="0">
                <a:latin typeface="Gill Sans"/>
                <a:cs typeface="Gill Sans"/>
              </a:rPr>
              <a:t>(Using hard coded threshold)</a:t>
            </a:r>
            <a:endParaRPr lang="en-US" dirty="0"/>
          </a:p>
        </p:txBody>
      </p:sp>
      <p:cxnSp>
        <p:nvCxnSpPr>
          <p:cNvPr id="20" name="Straight Connector 19"/>
          <p:cNvCxnSpPr/>
          <p:nvPr/>
        </p:nvCxnSpPr>
        <p:spPr>
          <a:xfrm>
            <a:off x="1899128" y="1569820"/>
            <a:ext cx="6397684" cy="0"/>
          </a:xfrm>
          <a:prstGeom prst="line">
            <a:avLst/>
          </a:prstGeom>
          <a:ln>
            <a:solidFill>
              <a:srgbClr val="D5D5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899128" y="1841963"/>
            <a:ext cx="6397684" cy="0"/>
          </a:xfrm>
          <a:prstGeom prst="line">
            <a:avLst/>
          </a:prstGeom>
          <a:ln>
            <a:solidFill>
              <a:srgbClr val="FF0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9128" y="3501877"/>
            <a:ext cx="6397684" cy="0"/>
          </a:xfrm>
          <a:prstGeom prst="line">
            <a:avLst/>
          </a:prstGeom>
          <a:ln>
            <a:solidFill>
              <a:srgbClr val="008000"/>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99128" y="4152825"/>
            <a:ext cx="6397684" cy="0"/>
          </a:xfrm>
          <a:prstGeom prst="line">
            <a:avLst/>
          </a:prstGeom>
          <a:ln>
            <a:solidFill>
              <a:srgbClr val="0000A2"/>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22858"/>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baseline="0" dirty="0" smtClean="0">
                          <a:effectLst/>
                          <a:latin typeface="+mn-lt"/>
                          <a:ea typeface="宋体"/>
                          <a:cs typeface="Times New Roman"/>
                        </a:rPr>
                        <a:t>(</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r>
                        <a:rPr lang="en-US" sz="1500" b="1" dirty="0" smtClean="0">
                          <a:effectLst/>
                          <a:latin typeface="+mn-lt"/>
                          <a:ea typeface="宋体"/>
                          <a:cs typeface="Times New Roman"/>
                        </a:rPr>
                        <a:t>)</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beacon</a:t>
            </a:r>
            <a:endParaRPr lang="en-US" dirty="0"/>
          </a:p>
        </p:txBody>
      </p:sp>
      <p:sp>
        <p:nvSpPr>
          <p:cNvPr id="3" name="Content Placeholder 2"/>
          <p:cNvSpPr>
            <a:spLocks noGrp="1"/>
          </p:cNvSpPr>
          <p:nvPr>
            <p:ph idx="1"/>
          </p:nvPr>
        </p:nvSpPr>
        <p:spPr/>
        <p:txBody>
          <a:bodyPr/>
          <a:lstStyle/>
          <a:p>
            <a:r>
              <a:rPr lang="en-US" dirty="0" smtClean="0"/>
              <a:t>Diagram of a beacon, EM waves, and a short packet, URL, receiver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683"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t>
            </a:r>
            <a:r>
              <a:rPr lang="en-US" sz="4400" dirty="0" smtClean="0">
                <a:latin typeface="Helvetica" charset="0"/>
                <a:ea typeface="Helvetica" charset="0"/>
                <a:cs typeface="Helvetica" charset="0"/>
              </a:rPr>
              <a:t>aware c</a:t>
            </a:r>
            <a:r>
              <a:rPr lang="en-US" sz="4400" dirty="0" smtClean="0">
                <a:latin typeface="Helvetica" charset="0"/>
                <a:ea typeface="Helvetica" charset="0"/>
                <a:cs typeface="Helvetica" charset="0"/>
              </a:rPr>
              <a:t>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a:t>
            </a:r>
            <a:r>
              <a:rPr lang="en-US" sz="3000" dirty="0" smtClean="0">
                <a:ea typeface="Calibri" charset="0"/>
                <a:cs typeface="Calibri" charset="0"/>
              </a:rPr>
              <a:t>compression (compression changes the analysis result on the video)</a:t>
            </a: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3"/>
          <a:stretch>
            <a:fillRect/>
          </a:stretch>
        </p:blipFill>
        <p:spPr>
          <a:xfrm>
            <a:off x="4885241" y="1544892"/>
            <a:ext cx="3145418" cy="1412039"/>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4"/>
          <a:stretch>
            <a:fillRect/>
          </a:stretch>
        </p:blipFill>
        <p:spPr>
          <a:xfrm>
            <a:off x="4938955" y="4877679"/>
            <a:ext cx="2613024" cy="1264620"/>
          </a:xfrm>
          <a:prstGeom prst="rect">
            <a:avLst/>
          </a:prstGeom>
        </p:spPr>
      </p:pic>
      <p:cxnSp>
        <p:nvCxnSpPr>
          <p:cNvPr id="11" name="Straight Connector 10"/>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8" name="Picture 7"/>
          <p:cNvPicPr>
            <a:picLocks noChangeAspect="1"/>
          </p:cNvPicPr>
          <p:nvPr/>
        </p:nvPicPr>
        <p:blipFill>
          <a:blip r:embed="rId5"/>
          <a:stretch>
            <a:fillRect/>
          </a:stretch>
        </p:blipFill>
        <p:spPr>
          <a:xfrm>
            <a:off x="6914174" y="4192502"/>
            <a:ext cx="2301065" cy="1156302"/>
          </a:xfrm>
          <a:prstGeom prst="rect">
            <a:avLst/>
          </a:prstGeom>
        </p:spPr>
      </p:pic>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4938955" y="3236941"/>
            <a:ext cx="2395308" cy="1163781"/>
          </a:xfrm>
          <a:prstGeom prst="rect">
            <a:avLst/>
          </a:prstGeom>
        </p:spPr>
      </p:pic>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KS test</a:t>
            </a:r>
          </a:p>
          <a:p>
            <a:endParaRPr lang="en-US" dirty="0"/>
          </a:p>
          <a:p>
            <a:endParaRPr lang="en-US" dirty="0" smtClean="0"/>
          </a:p>
          <a:p>
            <a:endParaRPr lang="en-US" dirty="0"/>
          </a:p>
          <a:p>
            <a:endParaRPr lang="en-US" dirty="0" smtClean="0"/>
          </a:p>
          <a:p>
            <a:r>
              <a:rPr lang="en-US" dirty="0" smtClean="0"/>
              <a:t>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pic>
        <p:nvPicPr>
          <p:cNvPr id="5" name="Picture 4"/>
          <p:cNvPicPr>
            <a:picLocks noChangeAspect="1"/>
          </p:cNvPicPr>
          <p:nvPr/>
        </p:nvPicPr>
        <p:blipFill>
          <a:blip r:embed="rId3"/>
          <a:stretch>
            <a:fillRect/>
          </a:stretch>
        </p:blipFill>
        <p:spPr>
          <a:xfrm>
            <a:off x="1052168" y="3020531"/>
            <a:ext cx="2552700" cy="444500"/>
          </a:xfrm>
          <a:prstGeom prst="rect">
            <a:avLst/>
          </a:prstGeom>
        </p:spPr>
      </p:pic>
      <p:pic>
        <p:nvPicPr>
          <p:cNvPr id="6" name="Picture 5"/>
          <p:cNvPicPr>
            <a:picLocks noChangeAspect="1"/>
          </p:cNvPicPr>
          <p:nvPr/>
        </p:nvPicPr>
        <p:blipFill>
          <a:blip r:embed="rId4"/>
          <a:stretch>
            <a:fillRect/>
          </a:stretch>
        </p:blipFill>
        <p:spPr>
          <a:xfrm>
            <a:off x="4799220" y="2788503"/>
            <a:ext cx="2692400" cy="711200"/>
          </a:xfrm>
          <a:prstGeom prst="rect">
            <a:avLst/>
          </a:prstGeom>
        </p:spPr>
      </p:pic>
      <p:sp>
        <p:nvSpPr>
          <p:cNvPr id="7" name="TextBox 6"/>
          <p:cNvSpPr txBox="1"/>
          <p:nvPr/>
        </p:nvSpPr>
        <p:spPr>
          <a:xfrm>
            <a:off x="3631372" y="3679091"/>
            <a:ext cx="3028778" cy="369332"/>
          </a:xfrm>
          <a:prstGeom prst="rect">
            <a:avLst/>
          </a:prstGeom>
          <a:noFill/>
        </p:spPr>
        <p:txBody>
          <a:bodyPr wrap="none" rtlCol="0">
            <a:spAutoFit/>
          </a:bodyPr>
          <a:lstStyle/>
          <a:p>
            <a:r>
              <a:rPr lang="en-US" dirty="0" smtClean="0"/>
              <a:t>Empirical distribution function</a:t>
            </a:r>
            <a:endParaRPr lang="en-US" dirty="0"/>
          </a:p>
        </p:txBody>
      </p:sp>
      <p:pic>
        <p:nvPicPr>
          <p:cNvPr id="8" name="Picture 7"/>
          <p:cNvPicPr>
            <a:picLocks noChangeAspect="1"/>
          </p:cNvPicPr>
          <p:nvPr/>
        </p:nvPicPr>
        <p:blipFill>
          <a:blip r:embed="rId5"/>
          <a:stretch>
            <a:fillRect/>
          </a:stretch>
        </p:blipFill>
        <p:spPr>
          <a:xfrm>
            <a:off x="970534" y="4969247"/>
            <a:ext cx="3302000" cy="698500"/>
          </a:xfrm>
          <a:prstGeom prst="rect">
            <a:avLst/>
          </a:prstGeom>
        </p:spPr>
      </p:pic>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99220" y="3320315"/>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92753" y="332031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88210" y="1300987"/>
            <a:ext cx="5369740" cy="692497"/>
          </a:xfrm>
          <a:prstGeom prst="rect">
            <a:avLst/>
          </a:prstGeom>
          <a:noFill/>
        </p:spPr>
        <p:txBody>
          <a:bodyPr wrap="none" rtlCol="0">
            <a:spAutoFit/>
          </a:bodyPr>
          <a:lstStyle/>
          <a:p>
            <a:r>
              <a:rPr lang="en-US" sz="3900" dirty="0" smtClean="0"/>
              <a:t>Video Size: </a:t>
            </a:r>
            <a:r>
              <a:rPr lang="en-US" sz="3900" i="1" dirty="0" smtClean="0"/>
              <a:t>L(x) = L(x’) + c</a:t>
            </a:r>
            <a:endParaRPr lang="en-US" sz="3900" i="1" dirty="0"/>
          </a:p>
        </p:txBody>
      </p:sp>
      <p:sp>
        <p:nvSpPr>
          <p:cNvPr id="18" name="TextBox 17"/>
          <p:cNvSpPr txBox="1"/>
          <p:nvPr/>
        </p:nvSpPr>
        <p:spPr>
          <a:xfrm>
            <a:off x="4158953" y="2346235"/>
            <a:ext cx="1875872" cy="1200329"/>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9" name="Straight Connector 18"/>
          <p:cNvCxnSpPr/>
          <p:nvPr/>
        </p:nvCxnSpPr>
        <p:spPr>
          <a:xfrm>
            <a:off x="4850500" y="198111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2148" y="199348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24146" y="2351865"/>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2" name="Straight Connector 21"/>
          <p:cNvCxnSpPr/>
          <p:nvPr/>
        </p:nvCxnSpPr>
        <p:spPr>
          <a:xfrm>
            <a:off x="5924146" y="197261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143530" y="198498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1794243"/>
            <a:ext cx="1437734" cy="231042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6" name="TextBox 5"/>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78156" y="5811059"/>
            <a:ext cx="815929" cy="369332"/>
          </a:xfrm>
          <a:prstGeom prst="rect">
            <a:avLst/>
          </a:prstGeom>
          <a:noFill/>
        </p:spPr>
        <p:txBody>
          <a:bodyPr wrap="none" rtlCol="0">
            <a:spAutoFit/>
          </a:bodyPr>
          <a:lstStyle/>
          <a:p>
            <a:r>
              <a:rPr lang="en-US" dirty="0" smtClean="0"/>
              <a:t>KS test</a:t>
            </a:r>
            <a:endParaRPr lang="en-US" dirty="0"/>
          </a:p>
        </p:txBody>
      </p:sp>
      <p:sp>
        <p:nvSpPr>
          <p:cNvPr id="12" name="TextBox 11"/>
          <p:cNvSpPr txBox="1"/>
          <p:nvPr/>
        </p:nvSpPr>
        <p:spPr>
          <a:xfrm>
            <a:off x="6157716" y="5823078"/>
            <a:ext cx="1482585" cy="369332"/>
          </a:xfrm>
          <a:prstGeom prst="rect">
            <a:avLst/>
          </a:prstGeom>
          <a:noFill/>
        </p:spPr>
        <p:txBody>
          <a:bodyPr wrap="none" rtlCol="0">
            <a:spAutoFit/>
          </a:bodyPr>
          <a:lstStyle/>
          <a:p>
            <a:r>
              <a:rPr lang="en-US" smtClean="0"/>
              <a:t>KL divergence</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endParaRPr lang="en-US" sz="2500" dirty="0" smtClean="0">
              <a:cs typeface="Helvetica"/>
            </a:endParaRP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a:t>
            </a:r>
            <a:r>
              <a:rPr lang="en-US" sz="2100" dirty="0">
                <a:cs typeface="Helvetica"/>
              </a:rPr>
              <a:t>orrelation </a:t>
            </a:r>
            <a:r>
              <a:rPr lang="en-US" sz="2100" dirty="0">
                <a:cs typeface="Helvetica"/>
              </a:rPr>
              <a:t>based segmentation can be applied to imaging devices including microscopes, telescopes, and other cameras where the object is not perfectly in </a:t>
            </a:r>
            <a:r>
              <a:rPr lang="en-US" sz="2100" dirty="0">
                <a:cs typeface="Helvetica"/>
              </a:rPr>
              <a:t>focus</a:t>
            </a:r>
          </a:p>
          <a:p>
            <a:pPr marL="342900" indent="-342900" algn="l">
              <a:buFont typeface="Arial" charset="0"/>
              <a:buChar char="•"/>
            </a:pPr>
            <a:r>
              <a:rPr lang="en-US" sz="2100" dirty="0">
                <a:cs typeface="Helvetica"/>
              </a:rPr>
              <a:t>A</a:t>
            </a:r>
            <a:r>
              <a:rPr lang="en-US" sz="2100" dirty="0">
                <a:cs typeface="Helvetica"/>
              </a:rPr>
              <a:t>dding </a:t>
            </a:r>
            <a:r>
              <a:rPr lang="en-US" sz="2100" dirty="0">
                <a:cs typeface="Helvetica"/>
              </a:rPr>
              <a:t>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a:t>
            </a:r>
            <a:r>
              <a:rPr lang="en-US" dirty="0" smtClean="0"/>
              <a:t>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1473890" y="1868617"/>
            <a:ext cx="3482697" cy="1306011"/>
          </a:xfrm>
          <a:prstGeom prst="rect">
            <a:avLst/>
          </a:prstGeom>
        </p:spPr>
      </p:pic>
      <p:pic>
        <p:nvPicPr>
          <p:cNvPr id="20" name="Picture 19"/>
          <p:cNvPicPr>
            <a:picLocks noChangeAspect="1"/>
          </p:cNvPicPr>
          <p:nvPr/>
        </p:nvPicPr>
        <p:blipFill>
          <a:blip r:embed="rId5"/>
          <a:stretch>
            <a:fillRect/>
          </a:stretch>
        </p:blipFill>
        <p:spPr>
          <a:xfrm>
            <a:off x="1171491" y="3958719"/>
            <a:ext cx="1246254" cy="1246254"/>
          </a:xfrm>
          <a:prstGeom prst="rect">
            <a:avLst/>
          </a:prstGeom>
        </p:spPr>
      </p:pic>
      <p:pic>
        <p:nvPicPr>
          <p:cNvPr id="21" name="Picture 20"/>
          <p:cNvPicPr>
            <a:picLocks noChangeAspect="1"/>
          </p:cNvPicPr>
          <p:nvPr/>
        </p:nvPicPr>
        <p:blipFill>
          <a:blip r:embed="rId6"/>
          <a:stretch>
            <a:fillRect/>
          </a:stretch>
        </p:blipFill>
        <p:spPr>
          <a:xfrm>
            <a:off x="3086278" y="4032421"/>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2306506" y="2013317"/>
            <a:ext cx="83388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Estimote</a:t>
            </a:r>
            <a:endParaRPr lang="en-US" sz="1200" b="1" dirty="0">
              <a:solidFill>
                <a:schemeClr val="accent2">
                  <a:lumMod val="75000"/>
                </a:schemeClr>
              </a:solidFill>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3230214" y="1828650"/>
            <a:ext cx="941854" cy="461665"/>
          </a:xfrm>
          <a:prstGeom prst="rect">
            <a:avLst/>
          </a:prstGeom>
        </p:spPr>
        <p:txBody>
          <a:bodyPr wrap="square">
            <a:spAutoFit/>
          </a:bodyPr>
          <a:lstStyle/>
          <a:p>
            <a:r>
              <a:rPr lang="en-US" sz="1200" b="1" dirty="0">
                <a:solidFill>
                  <a:schemeClr val="accent2">
                    <a:lumMod val="75000"/>
                  </a:schemeClr>
                </a:solidFill>
                <a:latin typeface="Helvetica"/>
                <a:cs typeface="Helvetica"/>
              </a:rPr>
              <a:t>Qualcomm Gimbal</a:t>
            </a:r>
          </a:p>
        </p:txBody>
      </p:sp>
      <p:sp>
        <p:nvSpPr>
          <p:cNvPr id="28" name="Rectangle 27"/>
          <p:cNvSpPr/>
          <p:nvPr/>
        </p:nvSpPr>
        <p:spPr>
          <a:xfrm>
            <a:off x="1482801" y="2452851"/>
            <a:ext cx="579005"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GeLo</a:t>
            </a:r>
            <a:endParaRPr lang="en-US" sz="1200" b="1" dirty="0">
              <a:solidFill>
                <a:schemeClr val="accent2">
                  <a:lumMod val="75000"/>
                </a:schemeClr>
              </a:solidFill>
              <a:latin typeface="Helvetica"/>
              <a:cs typeface="Helvetica"/>
            </a:endParaRPr>
          </a:p>
        </p:txBody>
      </p:sp>
      <p:sp>
        <p:nvSpPr>
          <p:cNvPr id="29" name="Rectangle 28"/>
          <p:cNvSpPr/>
          <p:nvPr/>
        </p:nvSpPr>
        <p:spPr>
          <a:xfrm>
            <a:off x="3099031" y="2645416"/>
            <a:ext cx="1090363" cy="276999"/>
          </a:xfrm>
          <a:prstGeom prst="rect">
            <a:avLst/>
          </a:prstGeom>
        </p:spPr>
        <p:txBody>
          <a:bodyPr wrap="none">
            <a:spAutoFit/>
          </a:bodyPr>
          <a:lstStyle/>
          <a:p>
            <a:r>
              <a:rPr lang="en-US" sz="1200" b="1" dirty="0">
                <a:solidFill>
                  <a:schemeClr val="accent2">
                    <a:lumMod val="75000"/>
                  </a:schemeClr>
                </a:solidFill>
                <a:latin typeface="Helvetica"/>
                <a:cs typeface="Helvetica"/>
              </a:rPr>
              <a:t>KST Particle</a:t>
            </a:r>
          </a:p>
        </p:txBody>
      </p:sp>
      <p:sp>
        <p:nvSpPr>
          <p:cNvPr id="30" name="Rectangle 29"/>
          <p:cNvSpPr/>
          <p:nvPr/>
        </p:nvSpPr>
        <p:spPr>
          <a:xfrm>
            <a:off x="4172068" y="1870489"/>
            <a:ext cx="1651414"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RedBear</a:t>
            </a:r>
            <a:r>
              <a:rPr lang="en-US" sz="1200" b="1" dirty="0">
                <a:solidFill>
                  <a:schemeClr val="accent2">
                    <a:lumMod val="75000"/>
                  </a:schemeClr>
                </a:solidFill>
                <a:latin typeface="Helvetica"/>
                <a:cs typeface="Helvetica"/>
              </a:rPr>
              <a:t> Beacon B1</a:t>
            </a:r>
          </a:p>
        </p:txBody>
      </p:sp>
      <p:sp>
        <p:nvSpPr>
          <p:cNvPr id="31" name="Rectangle 30"/>
          <p:cNvSpPr/>
          <p:nvPr/>
        </p:nvSpPr>
        <p:spPr>
          <a:xfrm>
            <a:off x="1428372" y="1828651"/>
            <a:ext cx="989373" cy="276999"/>
          </a:xfrm>
          <a:prstGeom prst="rect">
            <a:avLst/>
          </a:prstGeom>
        </p:spPr>
        <p:txBody>
          <a:bodyPr wrap="none">
            <a:spAutoFit/>
          </a:bodyPr>
          <a:lstStyle/>
          <a:p>
            <a:r>
              <a:rPr lang="en-US" sz="1200" b="1" dirty="0" err="1">
                <a:solidFill>
                  <a:schemeClr val="accent2">
                    <a:lumMod val="75000"/>
                  </a:schemeClr>
                </a:solidFill>
                <a:latin typeface="Helvetica"/>
                <a:cs typeface="Helvetica"/>
              </a:rPr>
              <a:t>StickNFind</a:t>
            </a:r>
            <a:endParaRPr lang="en-US" sz="1200" b="1" dirty="0">
              <a:solidFill>
                <a:schemeClr val="accent2">
                  <a:lumMod val="75000"/>
                </a:schemeClr>
              </a:solidFill>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a:t>
            </a:r>
            <a:r>
              <a:rPr lang="en-US" dirty="0" smtClean="0">
                <a:latin typeface="Helvetica" charset="0"/>
                <a:ea typeface="Helvetica" charset="0"/>
                <a:cs typeface="Helvetica" charset="0"/>
              </a:rPr>
              <a:t>data </a:t>
            </a:r>
            <a:r>
              <a:rPr lang="en-US" dirty="0" smtClean="0">
                <a:latin typeface="Helvetica" charset="0"/>
                <a:ea typeface="Helvetica" charset="0"/>
                <a:cs typeface="Helvetica" charset="0"/>
              </a:rPr>
              <a:t>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a:t>
            </a:r>
            <a:r>
              <a:rPr lang="en-US" dirty="0" smtClean="0"/>
              <a:t>without Internet </a:t>
            </a:r>
            <a:r>
              <a:rPr lang="en-US" dirty="0" smtClean="0"/>
              <a:t>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376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844" t="3676" r="34732" b="78933"/>
          <a:stretch/>
        </p:blipFill>
        <p:spPr>
          <a:xfrm>
            <a:off x="1577008" y="1603513"/>
            <a:ext cx="2445027" cy="1086678"/>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pic>
        <p:nvPicPr>
          <p:cNvPr id="6" name="Picture 5"/>
          <p:cNvPicPr>
            <a:picLocks noChangeAspect="1"/>
          </p:cNvPicPr>
          <p:nvPr/>
        </p:nvPicPr>
        <p:blipFill rotWithShape="1">
          <a:blip r:embed="rId3"/>
          <a:srcRect l="28738" t="80435" r="26035" b="2898"/>
          <a:stretch/>
        </p:blipFill>
        <p:spPr>
          <a:xfrm>
            <a:off x="1722781" y="4346713"/>
            <a:ext cx="3873662" cy="1073426"/>
          </a:xfrm>
          <a:prstGeom prst="rect">
            <a:avLst/>
          </a:prstGeom>
        </p:spPr>
      </p:pic>
      <p:pic>
        <p:nvPicPr>
          <p:cNvPr id="7" name="Picture 6"/>
          <p:cNvPicPr>
            <a:picLocks noChangeAspect="1"/>
          </p:cNvPicPr>
          <p:nvPr/>
        </p:nvPicPr>
        <p:blipFill rotWithShape="1">
          <a:blip r:embed="rId3"/>
          <a:srcRect l="30384" t="41251" r="28476" b="41720"/>
          <a:stretch/>
        </p:blipFill>
        <p:spPr>
          <a:xfrm>
            <a:off x="1722781" y="2862469"/>
            <a:ext cx="3235789" cy="1007166"/>
          </a:xfrm>
          <a:prstGeom prst="rect">
            <a:avLst/>
          </a:prstGeom>
        </p:spPr>
      </p:pic>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122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a:t>
            </a:r>
            <a:r>
              <a:rPr lang="en-US" dirty="0" smtClean="0">
                <a:latin typeface="Helvetica" charset="0"/>
                <a:ea typeface="Helvetica" charset="0"/>
                <a:cs typeface="Helvetica" charset="0"/>
              </a:rPr>
              <a:t>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66344" y="1703980"/>
            <a:ext cx="7886700" cy="4351338"/>
          </a:xfrm>
        </p:spPr>
        <p:txBody>
          <a:bodyPr>
            <a:noAutofit/>
          </a:bodyPr>
          <a:lstStyle/>
          <a:p>
            <a:pPr marL="0" indent="0">
              <a:buNone/>
            </a:pPr>
            <a:r>
              <a:rPr lang="en-US" sz="2500" dirty="0" smtClean="0"/>
              <a:t>Constraint data </a:t>
            </a:r>
            <a:r>
              <a:rPr lang="en-US" sz="2500" dirty="0" smtClean="0"/>
              <a:t>type, </a:t>
            </a:r>
          </a:p>
          <a:p>
            <a:pPr marL="0" indent="0">
              <a:buNone/>
            </a:pPr>
            <a:r>
              <a:rPr lang="en-US" sz="2500" dirty="0" smtClean="0"/>
              <a:t>binary image </a:t>
            </a:r>
            <a:r>
              <a:rPr lang="en-US" sz="2500" dirty="0" smtClean="0"/>
              <a:t>(DCOSS 16)</a:t>
            </a:r>
          </a:p>
          <a:p>
            <a:pPr marL="0" indent="0">
              <a:buNone/>
            </a:pPr>
            <a:endParaRPr lang="en-US" sz="2500" dirty="0" smtClean="0"/>
          </a:p>
          <a:p>
            <a:pPr marL="0" indent="0">
              <a:buNone/>
            </a:pPr>
            <a:r>
              <a:rPr lang="en-US" sz="2500" dirty="0" smtClean="0"/>
              <a:t>Color image</a:t>
            </a:r>
          </a:p>
          <a:p>
            <a:pPr marL="0" indent="0">
              <a:buNone/>
            </a:pPr>
            <a:r>
              <a:rPr lang="en-US" sz="2500" dirty="0" smtClean="0"/>
              <a:t>make </a:t>
            </a:r>
            <a:r>
              <a:rPr lang="en-US" sz="2500" dirty="0" smtClean="0"/>
              <a:t>use of hardware (IOTDI 17)</a:t>
            </a:r>
          </a:p>
          <a:p>
            <a:pPr marL="0" indent="0">
              <a:buNone/>
            </a:pPr>
            <a:endParaRPr lang="en-US" sz="2500" dirty="0" smtClean="0"/>
          </a:p>
          <a:p>
            <a:pPr marL="0" indent="0">
              <a:buNone/>
            </a:pPr>
            <a:r>
              <a:rPr lang="en-US" sz="2500" dirty="0" smtClean="0"/>
              <a:t>3D motion data, visual feature data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49</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50</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8" name="Picture 7"/>
          <p:cNvPicPr>
            <a:picLocks noChangeAspect="1"/>
          </p:cNvPicPr>
          <p:nvPr/>
        </p:nvPicPr>
        <p:blipFill rotWithShape="1">
          <a:blip r:embed="rId4"/>
          <a:srcRect t="13824"/>
          <a:stretch/>
        </p:blipFill>
        <p:spPr>
          <a:xfrm>
            <a:off x="661781" y="2795092"/>
            <a:ext cx="3937000" cy="1039709"/>
          </a:xfrm>
          <a:prstGeom prst="rect">
            <a:avLst/>
          </a:prstGeom>
        </p:spPr>
      </p:pic>
      <p:sp>
        <p:nvSpPr>
          <p:cNvPr id="9" name="Slide Number Placeholder 8"/>
          <p:cNvSpPr>
            <a:spLocks noGrp="1"/>
          </p:cNvSpPr>
          <p:nvPr>
            <p:ph type="sldNum" sz="quarter" idx="12"/>
          </p:nvPr>
        </p:nvSpPr>
        <p:spPr/>
        <p:txBody>
          <a:bodyPr/>
          <a:lstStyle/>
          <a:p>
            <a:fld id="{83D37755-D871-3243-875F-265DFA9F13A0}" type="slidenum">
              <a:rPr lang="en-US" smtClean="0"/>
              <a:t>51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8" y="4290318"/>
            <a:ext cx="5873083" cy="630942"/>
          </a:xfrm>
          <a:prstGeom prst="rect">
            <a:avLst/>
          </a:prstGeom>
          <a:noFill/>
        </p:spPr>
        <p:txBody>
          <a:bodyPr wrap="none" rtlCol="0">
            <a:spAutoFit/>
          </a:bodyPr>
          <a:lstStyle/>
          <a:p>
            <a:r>
              <a:rPr lang="en-US" sz="3500" dirty="0" smtClean="0"/>
              <a:t>Image size: </a:t>
            </a:r>
            <a:r>
              <a:rPr lang="en-US" sz="3500" i="1" dirty="0" smtClean="0"/>
              <a:t>L(x) </a:t>
            </a:r>
            <a:r>
              <a:rPr lang="en-US" sz="3500" i="1" smtClean="0"/>
              <a:t>= L(g(K Log(D)))</a:t>
            </a:r>
            <a:endParaRPr lang="en-US" sz="3500" i="1" dirty="0"/>
          </a:p>
        </p:txBody>
      </p:sp>
      <p:sp>
        <p:nvSpPr>
          <p:cNvPr id="12" name="TextBox 11"/>
          <p:cNvSpPr txBox="1"/>
          <p:nvPr/>
        </p:nvSpPr>
        <p:spPr>
          <a:xfrm>
            <a:off x="3162488" y="5366059"/>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3773063" y="49370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994711" y="49494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15366" y="5350112"/>
            <a:ext cx="1305480" cy="646331"/>
          </a:xfrm>
          <a:prstGeom prst="rect">
            <a:avLst/>
          </a:prstGeom>
          <a:noFill/>
        </p:spPr>
        <p:txBody>
          <a:bodyPr wrap="square" rtlCol="0">
            <a:spAutoFit/>
          </a:bodyPr>
          <a:lstStyle/>
          <a:p>
            <a:pPr algn="ctr"/>
            <a:r>
              <a:rPr lang="en-US" dirty="0" smtClean="0"/>
              <a:t>Patch bank </a:t>
            </a:r>
            <a:r>
              <a:rPr lang="en-US" dirty="0" smtClean="0"/>
              <a:t>size</a:t>
            </a:r>
            <a:endParaRPr lang="en-US" dirty="0"/>
          </a:p>
        </p:txBody>
      </p:sp>
      <p:cxnSp>
        <p:nvCxnSpPr>
          <p:cNvPr id="16" name="Straight Connector 15"/>
          <p:cNvCxnSpPr/>
          <p:nvPr/>
        </p:nvCxnSpPr>
        <p:spPr>
          <a:xfrm>
            <a:off x="4927992" y="493068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47376" y="4943058"/>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53</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54</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41047" y="539978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57</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85185E-6 C 0.00452 -0.06574 0.00903 -0.13125 -0.0059 -0.15602 C -0.02083 -0.18079 -0.04496 -0.14907 -0.08923 -0.14815 C -0.1335 -0.14722 -0.2401 -0.16435 -0.27187 -0.15069 C -0.30364 -0.13704 -0.27847 -0.09722 -0.27986 -0.06597 C -0.28125 -0.03472 -0.28975 0.01898 -0.27986 0.03704 C -0.26996 0.05509 -0.22986 0.03704 -0.22031 0.04236 C -0.21076 0.04769 -0.21649 0.05833 -0.22222 0.06898 " pathEditMode="relative" ptsTypes="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2.77778E-7 -7.40741E-6 C -0.01562 -0.00765 -0.03108 -0.01505 0.00399 -0.01853 C 0.03906 -0.022 0.1724 -0.01945 0.21042 -0.0213 C 0.24844 -0.02316 0.22778 0.00254 0.23212 -0.02917 C 0.23646 -0.06089 0.23629 -0.13635 0.23611 -0.21158 " pathEditMode="relative" ptsTypes="aaaaA">
                                      <p:cBhvr>
                                        <p:cTn id="22" dur="2000" fill="hold"/>
                                        <p:tgtEl>
                                          <p:spTgt spid="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p:txBody>
          <a:bodyPr>
            <a:normAutofit lnSpcReduction="10000"/>
          </a:bodyPr>
          <a:lstStyle/>
          <a:p>
            <a:pPr lvl="1"/>
            <a:r>
              <a:rPr lang="en-US" sz="3000" dirty="0" smtClean="0"/>
              <a:t>Foreground</a:t>
            </a:r>
            <a:r>
              <a:rPr lang="en-US" sz="3000" dirty="0" smtClean="0"/>
              <a:t>, adaptive encoding:  </a:t>
            </a:r>
          </a:p>
          <a:p>
            <a:pPr lvl="2"/>
            <a:r>
              <a:rPr lang="en-US" sz="2500" dirty="0" smtClean="0"/>
              <a:t>DCT </a:t>
            </a:r>
            <a:endParaRPr lang="en-US" sz="2500" dirty="0" smtClean="0"/>
          </a:p>
          <a:p>
            <a:pPr lvl="2"/>
            <a:endParaRPr lang="en-US" sz="2500" dirty="0" smtClean="0"/>
          </a:p>
          <a:p>
            <a:pPr lvl="2"/>
            <a:r>
              <a:rPr lang="en-US" sz="2500" dirty="0" smtClean="0"/>
              <a:t>Wavelet</a:t>
            </a:r>
          </a:p>
          <a:p>
            <a:pPr lvl="2"/>
            <a:endParaRPr lang="en-US" sz="2500" dirty="0" smtClean="0"/>
          </a:p>
          <a:p>
            <a:pPr lvl="2"/>
            <a:r>
              <a:rPr lang="en-US" sz="2500" dirty="0" smtClean="0"/>
              <a:t>Triangle </a:t>
            </a:r>
            <a:r>
              <a:rPr lang="en-US" sz="2500" dirty="0" smtClean="0"/>
              <a:t>mesh</a:t>
            </a:r>
          </a:p>
          <a:p>
            <a:pPr lvl="2"/>
            <a:endParaRPr lang="en-US" sz="2500" dirty="0"/>
          </a:p>
          <a:p>
            <a:pPr lvl="2"/>
            <a:endParaRPr lang="en-US" sz="2500" dirty="0" smtClean="0"/>
          </a:p>
          <a:p>
            <a:pPr lvl="2"/>
            <a:endParaRPr lang="en-US" dirty="0" smtClean="0"/>
          </a:p>
          <a:p>
            <a:pPr lvl="1"/>
            <a:r>
              <a:rPr lang="en-US" sz="3000" dirty="0" smtClean="0"/>
              <a:t>Background</a:t>
            </a:r>
            <a:r>
              <a:rPr lang="en-US" dirty="0" smtClean="0"/>
              <a:t>:</a:t>
            </a:r>
          </a:p>
          <a:p>
            <a:pPr lvl="2"/>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583" y="1179446"/>
            <a:ext cx="7160358" cy="692497"/>
          </a:xfrm>
          <a:prstGeom prst="rect">
            <a:avLst/>
          </a:prstGeom>
          <a:noFill/>
        </p:spPr>
        <p:txBody>
          <a:bodyPr wrap="none" rtlCol="0">
            <a:spAutoFit/>
          </a:bodyPr>
          <a:lstStyle/>
          <a:p>
            <a:r>
              <a:rPr lang="en-US" sz="3900" dirty="0"/>
              <a:t>I</a:t>
            </a:r>
            <a:r>
              <a:rPr lang="en-US" sz="3900" dirty="0" smtClean="0"/>
              <a:t>mage Size: </a:t>
            </a:r>
            <a:r>
              <a:rPr lang="en-US" sz="3900" i="1" dirty="0" err="1" smtClean="0"/>
              <a:t>L</a:t>
            </a:r>
            <a:r>
              <a:rPr lang="en-US" sz="3900" i="1" baseline="-25000" dirty="0" err="1" smtClean="0"/>
              <a:t>dct</a:t>
            </a:r>
            <a:r>
              <a:rPr lang="en-US" sz="3900" i="1" dirty="0" smtClean="0"/>
              <a:t>(x) = L(g(</a:t>
            </a:r>
            <a:r>
              <a:rPr lang="en-US" sz="3900" i="1" dirty="0" err="1" smtClean="0"/>
              <a:t>d</a:t>
            </a:r>
            <a:r>
              <a:rPr lang="en-US" sz="3900" i="1" baseline="-25000" dirty="0" err="1" smtClean="0"/>
              <a:t>dct</a:t>
            </a:r>
            <a:r>
              <a:rPr lang="en-US" sz="3900" i="1" dirty="0" smtClean="0"/>
              <a:t>(x))) + c</a:t>
            </a:r>
            <a:endParaRPr lang="en-US" sz="3900" i="1" dirty="0"/>
          </a:p>
        </p:txBody>
      </p: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7847" y="2809359"/>
            <a:ext cx="8483028"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wavelet</a:t>
            </a:r>
            <a:r>
              <a:rPr lang="en-US" sz="3900" i="1" dirty="0" smtClean="0"/>
              <a:t>(x) = L(H(</a:t>
            </a:r>
            <a:r>
              <a:rPr lang="en-US" sz="3900" i="1" dirty="0" err="1" smtClean="0"/>
              <a:t>d</a:t>
            </a:r>
            <a:r>
              <a:rPr lang="en-US" sz="3900" i="1" baseline="-25000" dirty="0" err="1" smtClean="0"/>
              <a:t>wavelet</a:t>
            </a:r>
            <a:r>
              <a:rPr lang="en-US" sz="3900" i="1" dirty="0" smtClean="0"/>
              <a:t>(x))) + c</a:t>
            </a:r>
            <a:endParaRPr lang="en-US" sz="3900" i="1" dirty="0"/>
          </a:p>
        </p:txBody>
      </p: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a:t>
            </a:r>
            <a:r>
              <a:rPr lang="en-US" dirty="0" smtClean="0"/>
              <a:t>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85220" y="4289254"/>
            <a:ext cx="11142794" cy="692497"/>
          </a:xfrm>
          <a:prstGeom prst="rect">
            <a:avLst/>
          </a:prstGeom>
          <a:noFill/>
        </p:spPr>
        <p:txBody>
          <a:bodyPr wrap="none" rtlCol="0">
            <a:spAutoFit/>
          </a:bodyPr>
          <a:lstStyle/>
          <a:p>
            <a:r>
              <a:rPr lang="en-US" sz="3900" dirty="0" smtClean="0"/>
              <a:t>                     </a:t>
            </a:r>
            <a:r>
              <a:rPr lang="en-US" sz="3900" i="1" dirty="0" err="1" smtClean="0"/>
              <a:t>L</a:t>
            </a:r>
            <a:r>
              <a:rPr lang="en-US" sz="3900" i="1" baseline="-25000" dirty="0" err="1" smtClean="0"/>
              <a:t>mesh</a:t>
            </a:r>
            <a:r>
              <a:rPr lang="en-US" sz="3900" i="1" dirty="0" smtClean="0"/>
              <a:t>(x) = L(g(v(x), n(x), </a:t>
            </a:r>
            <a:r>
              <a:rPr lang="en-US" sz="3900" i="1" dirty="0" err="1" smtClean="0"/>
              <a:t>i</a:t>
            </a:r>
            <a:r>
              <a:rPr lang="en-US" sz="3900" i="1" dirty="0" smtClean="0"/>
              <a:t>(x))) + L(g(t(x))) + c</a:t>
            </a:r>
            <a:endParaRPr lang="en-US" sz="3900" i="1" dirty="0"/>
          </a:p>
        </p:txBody>
      </p: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332932" y="4979272"/>
            <a:ext cx="361817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689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p:txBody>
          <a:bodyPr/>
          <a:lstStyle/>
          <a:p>
            <a:r>
              <a:rPr lang="en-US" dirty="0" smtClean="0"/>
              <a:t>Compressing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1210325" y="2316787"/>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69135"/>
            <a:ext cx="666750" cy="2628549"/>
          </a:xfrm>
          <a:prstGeom prst="rightBrace">
            <a:avLst>
              <a:gd name="adj1" fmla="val 8333"/>
              <a:gd name="adj2" fmla="val 511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2261165" y="4292531"/>
            <a:ext cx="666750" cy="1781758"/>
          </a:xfrm>
          <a:prstGeom prst="rightBrace">
            <a:avLst>
              <a:gd name="adj1" fmla="val 8333"/>
              <a:gd name="adj2" fmla="val 505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176" y="5516785"/>
            <a:ext cx="1254919" cy="955450"/>
          </a:xfrm>
          <a:prstGeom prst="rect">
            <a:avLst/>
          </a:prstGeom>
        </p:spPr>
      </p:pic>
      <p:sp>
        <p:nvSpPr>
          <p:cNvPr id="13" name="Right Brace 12"/>
          <p:cNvSpPr/>
          <p:nvPr/>
        </p:nvSpPr>
        <p:spPr>
          <a:xfrm rot="16200000">
            <a:off x="3904228" y="4660200"/>
            <a:ext cx="666750" cy="10709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2105275" y="5380907"/>
            <a:ext cx="1086282" cy="1255949"/>
          </a:xfrm>
          <a:prstGeom prst="rect">
            <a:avLst/>
          </a:prstGeom>
        </p:spPr>
      </p:pic>
      <p:cxnSp>
        <p:nvCxnSpPr>
          <p:cNvPr id="15" name="Straight Arrow Connector 14"/>
          <p:cNvCxnSpPr/>
          <p:nvPr/>
        </p:nvCxnSpPr>
        <p:spPr>
          <a:xfrm>
            <a:off x="3236470" y="6008881"/>
            <a:ext cx="28170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773094" y="6008881"/>
            <a:ext cx="408506" cy="116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43428" y="4242480"/>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3367546" y="4431601"/>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 good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967078" y="2281758"/>
            <a:ext cx="5460684" cy="3003166"/>
          </a:xfrm>
        </p:spPr>
      </p:pic>
      <p:sp>
        <p:nvSpPr>
          <p:cNvPr id="6" name="Rounded Rectangle 5"/>
          <p:cNvSpPr/>
          <p:nvPr/>
        </p:nvSpPr>
        <p:spPr>
          <a:xfrm>
            <a:off x="2943709" y="3572938"/>
            <a:ext cx="772115" cy="35813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715826" y="3037406"/>
            <a:ext cx="1797049" cy="812804"/>
          </a:xfrm>
          <a:prstGeom prst="curvedConnector3">
            <a:avLst>
              <a:gd name="adj1" fmla="val 2650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498163" y="2573543"/>
            <a:ext cx="1477881"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How to find a good pair of images?</a:t>
            </a:r>
          </a:p>
          <a:p>
            <a:pPr marL="0" indent="0">
              <a:buNone/>
            </a:pPr>
            <a:r>
              <a:rPr lang="en-US" sz="1200" dirty="0"/>
              <a:t>- Use 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p:txBody>
          <a:bodyPr/>
          <a:lstStyle/>
          <a:p>
            <a:r>
              <a:rPr lang="en-US" altLang="zh-CN" dirty="0" smtClean="0"/>
              <a:t>Sensor </a:t>
            </a:r>
            <a:r>
              <a:rPr lang="en-US" altLang="zh-CN" dirty="0" smtClean="0"/>
              <a:t>readings: rotation vector, acceleration vector</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506" y="4135922"/>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970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611168" y="2087428"/>
            <a:ext cx="6172200" cy="3394472"/>
          </a:xfrm>
        </p:spPr>
      </p:pic>
      <p:sp>
        <p:nvSpPr>
          <p:cNvPr id="19" name="Rectangular Callout 18"/>
          <p:cNvSpPr/>
          <p:nvPr/>
        </p:nvSpPr>
        <p:spPr>
          <a:xfrm>
            <a:off x="5108826" y="1829969"/>
            <a:ext cx="2892175" cy="1739522"/>
          </a:xfrm>
          <a:prstGeom prst="wedgeRectCallout">
            <a:avLst>
              <a:gd name="adj1" fmla="val -63860"/>
              <a:gd name="adj2" fmla="val 591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594611" y="4054144"/>
            <a:ext cx="698201"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3322270" y="3840391"/>
            <a:ext cx="579377" cy="28709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3965863" y="3646279"/>
            <a:ext cx="780299" cy="21375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1181524" y="3840391"/>
            <a:ext cx="1119473" cy="591531"/>
          </a:xfrm>
          <a:prstGeom prst="rect">
            <a:avLst/>
          </a:prstGeom>
        </p:spPr>
        <p:txBody>
          <a:bodyPr vert="horz" lIns="68580" tIns="34290" rIns="68580" bIns="3429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75" dirty="0"/>
              <a:t>Reduce frequency component coefficients / quantization</a:t>
            </a:r>
          </a:p>
          <a:p>
            <a:pPr marL="0" indent="0">
              <a:buNone/>
            </a:pPr>
            <a:endParaRPr lang="en-US" sz="2400" dirty="0"/>
          </a:p>
        </p:txBody>
      </p:sp>
      <p:cxnSp>
        <p:nvCxnSpPr>
          <p:cNvPr id="11" name="Curved Connector 10"/>
          <p:cNvCxnSpPr>
            <a:endCxn id="6" idx="1"/>
          </p:cNvCxnSpPr>
          <p:nvPr/>
        </p:nvCxnSpPr>
        <p:spPr>
          <a:xfrm flipV="1">
            <a:off x="2102279" y="4161020"/>
            <a:ext cx="492330" cy="106877"/>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102281" y="3891793"/>
            <a:ext cx="1190531" cy="149219"/>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5156044" y="3683233"/>
            <a:ext cx="1119473" cy="59153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Reduce mesh density</a:t>
            </a:r>
          </a:p>
          <a:p>
            <a:pPr marL="0" indent="0">
              <a:buNone/>
            </a:pPr>
            <a:endParaRPr lang="en-US" sz="1200" dirty="0"/>
          </a:p>
        </p:txBody>
      </p:sp>
      <p:cxnSp>
        <p:nvCxnSpPr>
          <p:cNvPr id="15" name="Curved Connector 14"/>
          <p:cNvCxnSpPr>
            <a:endCxn id="9" idx="3"/>
          </p:cNvCxnSpPr>
          <p:nvPr/>
        </p:nvCxnSpPr>
        <p:spPr>
          <a:xfrm rot="10800000">
            <a:off x="4746160" y="3753155"/>
            <a:ext cx="379439" cy="87236"/>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18" name="Content Placeholder 5" descr="triangularization_process.pdf"/>
          <p:cNvPicPr>
            <a:picLocks noChangeAspect="1"/>
          </p:cNvPicPr>
          <p:nvPr/>
        </p:nvPicPr>
        <p:blipFill>
          <a:blip r:embed="rId4">
            <a:extLst>
              <a:ext uri="{28A0092B-C50C-407E-A947-70E740481C1C}">
                <a14:useLocalDpi xmlns:a14="http://schemas.microsoft.com/office/drawing/2010/main" val="0"/>
              </a:ext>
            </a:extLst>
          </a:blip>
          <a:srcRect t="1878" b="1878"/>
          <a:stretch>
            <a:fillRect/>
          </a:stretch>
        </p:blipFill>
        <p:spPr>
          <a:xfrm>
            <a:off x="5179764" y="1892106"/>
            <a:ext cx="2757946" cy="1626722"/>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8" grpId="0" animBg="1"/>
      <p:bldP spid="9" grpId="0" animBg="1"/>
      <p:bldP spid="10"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875" y="1825625"/>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650" y="2451894"/>
            <a:ext cx="5346700" cy="3098800"/>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4"/>
            <a:ext cx="3376863" cy="1857144"/>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296" y="3633808"/>
            <a:ext cx="3694853" cy="1685153"/>
          </a:xfrm>
          <a:prstGeom prst="rect">
            <a:avLst/>
          </a:prstGeom>
        </p:spPr>
      </p:pic>
      <p:sp>
        <p:nvSpPr>
          <p:cNvPr id="7" name="Content Placeholder 5"/>
          <p:cNvSpPr txBox="1">
            <a:spLocks/>
          </p:cNvSpPr>
          <p:nvPr/>
        </p:nvSpPr>
        <p:spPr>
          <a:xfrm>
            <a:off x="1374342" y="2069268"/>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image type</a:t>
            </a:r>
          </a:p>
          <a:p>
            <a:pPr marL="0" indent="0">
              <a:buNone/>
            </a:pPr>
            <a:endParaRPr lang="en-US" sz="2000" dirty="0"/>
          </a:p>
        </p:txBody>
      </p:sp>
      <p:sp>
        <p:nvSpPr>
          <p:cNvPr id="8" name="Content Placeholder 5"/>
          <p:cNvSpPr txBox="1">
            <a:spLocks/>
          </p:cNvSpPr>
          <p:nvPr/>
        </p:nvSpPr>
        <p:spPr>
          <a:xfrm>
            <a:off x="1374342" y="375280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Varying number of </a:t>
            </a:r>
          </a:p>
          <a:p>
            <a:pPr marL="0" indent="0">
              <a:buNone/>
            </a:pPr>
            <a:r>
              <a:rPr lang="en-US" sz="2000" dirty="0"/>
              <a:t>beacons</a:t>
            </a:r>
          </a:p>
          <a:p>
            <a:pPr marL="0" indent="0">
              <a:buNone/>
            </a:pPr>
            <a:endParaRPr lang="en-US" sz="2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46" y="3662397"/>
            <a:ext cx="3719510" cy="1447141"/>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717" y="2542209"/>
            <a:ext cx="2965622" cy="1051434"/>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78" y="3744485"/>
            <a:ext cx="2002990" cy="199111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67</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68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Another </a:t>
            </a:r>
            <a:r>
              <a:rPr lang="en-US" dirty="0" smtClean="0"/>
              <a:t>project: </a:t>
            </a:r>
            <a:r>
              <a:rPr lang="en-US" dirty="0"/>
              <a:t>augmented reality</a:t>
            </a:r>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a:t>
            </a:r>
            <a:r>
              <a:rPr lang="en-US" dirty="0" smtClean="0">
                <a:latin typeface="Helvetica" charset="0"/>
                <a:ea typeface="Helvetica" charset="0"/>
                <a:cs typeface="Helvetica" charset="0"/>
              </a:rPr>
              <a:t>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pic>
        <p:nvPicPr>
          <p:cNvPr id="5" name="Picture 4"/>
          <p:cNvPicPr>
            <a:picLocks noChangeAspect="1"/>
          </p:cNvPicPr>
          <p:nvPr/>
        </p:nvPicPr>
        <p:blipFill>
          <a:blip r:embed="rId3"/>
          <a:stretch>
            <a:fillRect/>
          </a:stretch>
        </p:blipFill>
        <p:spPr>
          <a:xfrm>
            <a:off x="3896139" y="1945413"/>
            <a:ext cx="4943613" cy="4912587"/>
          </a:xfrm>
          <a:prstGeom prst="rect">
            <a:avLst/>
          </a:prstGeom>
        </p:spPr>
      </p:pic>
      <p:pic>
        <p:nvPicPr>
          <p:cNvPr id="7" name="Picture 6"/>
          <p:cNvPicPr>
            <a:picLocks noChangeAspect="1"/>
          </p:cNvPicPr>
          <p:nvPr/>
        </p:nvPicPr>
        <p:blipFill>
          <a:blip r:embed="rId4"/>
          <a:stretch>
            <a:fillRect/>
          </a:stretch>
        </p:blipFill>
        <p:spPr>
          <a:xfrm>
            <a:off x="333237" y="3272425"/>
            <a:ext cx="3238500" cy="9271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t>
            </a:r>
            <a:r>
              <a:rPr lang="en-US" dirty="0" smtClean="0">
                <a:latin typeface="Helvetica" charset="0"/>
                <a:ea typeface="Helvetica" charset="0"/>
                <a:cs typeface="Helvetica" charset="0"/>
              </a:rPr>
              <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4838" y="2830823"/>
            <a:ext cx="10406054" cy="784830"/>
          </a:xfrm>
          <a:prstGeom prst="rect">
            <a:avLst/>
          </a:prstGeom>
          <a:noFill/>
        </p:spPr>
        <p:txBody>
          <a:bodyPr wrap="none" rtlCol="0">
            <a:spAutoFit/>
          </a:bodyPr>
          <a:lstStyle/>
          <a:p>
            <a:r>
              <a:rPr lang="en-US" sz="4500" dirty="0" smtClean="0"/>
              <a:t>                     </a:t>
            </a:r>
            <a:r>
              <a:rPr lang="en-US" sz="4500" i="1" dirty="0"/>
              <a:t> </a:t>
            </a:r>
            <a:r>
              <a:rPr lang="en-US" sz="4500" i="1" dirty="0" smtClean="0"/>
              <a:t>               L(x) = L(t*k*n) + L(f) + c</a:t>
            </a:r>
            <a:endParaRPr lang="en-US" sz="4500" i="1" dirty="0"/>
          </a:p>
        </p:txBody>
      </p: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20024"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765667"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83110"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21504"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22422"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35908"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6" name="Picture 5"/>
          <p:cNvPicPr>
            <a:picLocks noChangeAspect="1"/>
          </p:cNvPicPr>
          <p:nvPr/>
        </p:nvPicPr>
        <p:blipFill>
          <a:blip r:embed="rId3"/>
          <a:stretch>
            <a:fillRect/>
          </a:stretch>
        </p:blipFill>
        <p:spPr>
          <a:xfrm>
            <a:off x="1200150" y="1762129"/>
            <a:ext cx="6362700" cy="2311400"/>
          </a:xfrm>
          <a:prstGeom prst="rect">
            <a:avLst/>
          </a:prstGeom>
        </p:spPr>
      </p:pic>
      <p:pic>
        <p:nvPicPr>
          <p:cNvPr id="7" name="Picture 6"/>
          <p:cNvPicPr>
            <a:picLocks noChangeAspect="1"/>
          </p:cNvPicPr>
          <p:nvPr/>
        </p:nvPicPr>
        <p:blipFill>
          <a:blip r:embed="rId4"/>
          <a:stretch>
            <a:fillRect/>
          </a:stretch>
        </p:blipFill>
        <p:spPr>
          <a:xfrm>
            <a:off x="1080880" y="4097340"/>
            <a:ext cx="6286500" cy="2235200"/>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a:t>
            </a:r>
            <a:r>
              <a:rPr lang="en-US" dirty="0" smtClean="0"/>
              <a:t>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73</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a:t>
            </a:r>
            <a:r>
              <a:rPr lang="en-US" sz="3000" dirty="0" smtClean="0">
                <a:cs typeface="Helvetica"/>
              </a:rPr>
              <a:t>multimedia data storage/broadcasting on systems with extreme memory/bandwidth limit.</a:t>
            </a:r>
          </a:p>
          <a:p>
            <a:pPr marL="800100" lvl="1" indent="-342900" algn="l">
              <a:buFont typeface="Arial" charset="0"/>
              <a:buChar char="•"/>
            </a:pPr>
            <a:r>
              <a:rPr lang="en-US" sz="2500" dirty="0" smtClean="0">
                <a:cs typeface="Helvetica"/>
              </a:rPr>
              <a:t>First </a:t>
            </a:r>
            <a:r>
              <a:rPr lang="en-US" sz="2500" dirty="0" smtClean="0">
                <a:cs typeface="Helvetica"/>
              </a:rPr>
              <a:t>BLE image broadcasting </a:t>
            </a:r>
            <a:r>
              <a:rPr lang="en-US" sz="2500" dirty="0" smtClean="0">
                <a:cs typeface="Helvetica"/>
              </a:rPr>
              <a:t>system</a:t>
            </a:r>
          </a:p>
          <a:p>
            <a:pPr marL="800100" lvl="1" indent="-342900" algn="l">
              <a:buFont typeface="Arial" charset="0"/>
              <a:buChar char="•"/>
            </a:pPr>
            <a:r>
              <a:rPr lang="en-US" sz="2500" dirty="0" smtClean="0">
                <a:cs typeface="Helvetica"/>
              </a:rPr>
              <a:t>IMU-guided multi-view capture algorithm</a:t>
            </a:r>
            <a:endParaRPr lang="en-US" sz="2500" dirty="0" smtClean="0">
              <a:cs typeface="Helvetica"/>
            </a:endParaRPr>
          </a:p>
          <a:p>
            <a:pPr marL="800100" lvl="1" indent="-342900" algn="l">
              <a:buFont typeface="Arial" charset="0"/>
              <a:buChar char="•"/>
            </a:pPr>
            <a:r>
              <a:rPr lang="en-US" sz="2500" dirty="0" smtClean="0">
                <a:cs typeface="Helvetica"/>
              </a:rPr>
              <a:t>First </a:t>
            </a:r>
            <a:r>
              <a:rPr lang="en-US" sz="2500" dirty="0" smtClean="0">
                <a:cs typeface="Helvetica"/>
              </a:rPr>
              <a:t>BLE 3D motion </a:t>
            </a:r>
            <a:r>
              <a:rPr lang="en-US" sz="2500" dirty="0" smtClean="0">
                <a:cs typeface="Helvetica"/>
              </a:rPr>
              <a:t>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endParaRPr lang="en-US" sz="2500" dirty="0" smtClean="0">
              <a:cs typeface="Helvetica"/>
            </a:endParaRP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74</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endParaRPr lang="en-US" sz="3000" dirty="0" smtClean="0">
              <a:cs typeface="Helvetica"/>
            </a:endParaRPr>
          </a:p>
          <a:p>
            <a:pPr marL="800100" lvl="1" indent="-342900" algn="l">
              <a:buFont typeface="Arial" charset="0"/>
              <a:buChar char="•"/>
            </a:pPr>
            <a:r>
              <a:rPr lang="en-US" sz="2500" dirty="0" smtClean="0">
                <a:cs typeface="Helvetica"/>
              </a:rPr>
              <a:t>IMU-guided multi-view capture algorithm can be applied in other multi-view capture systems</a:t>
            </a:r>
            <a:endParaRPr lang="en-US" sz="2500" dirty="0" smtClean="0">
              <a:cs typeface="Helvetica"/>
            </a:endParaRP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endParaRPr lang="en-US" sz="2500" dirty="0" smtClean="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76</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77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78</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7859"/>
            <a:ext cx="7886700" cy="4351338"/>
          </a:xfrm>
        </p:spPr>
        <p:txBody>
          <a:bodyPr>
            <a:normAutofit/>
          </a:bodyPr>
          <a:lstStyle/>
          <a:p>
            <a:pPr marL="0" indent="0">
              <a:buNone/>
            </a:pPr>
            <a:endParaRPr lang="en-US" sz="3500" dirty="0" smtClean="0"/>
          </a:p>
          <a:p>
            <a:pPr marL="0" indent="0">
              <a:buNone/>
            </a:pPr>
            <a:r>
              <a:rPr lang="en-US" sz="3500" dirty="0" smtClean="0"/>
              <a:t>For systems with limited storage, conventional techniques sometimes fail to provide sufficient compression.</a:t>
            </a:r>
            <a:endParaRPr lang="en-US" sz="3500" dirty="0" smtClean="0"/>
          </a:p>
          <a:p>
            <a:pPr marL="0" indent="0">
              <a:buNone/>
            </a:pPr>
            <a:r>
              <a:rPr lang="en-US" sz="3500" dirty="0" smtClean="0"/>
              <a:t>Develop a new approach </a:t>
            </a:r>
            <a:r>
              <a:rPr lang="en-US" sz="3500" dirty="0" smtClean="0"/>
              <a:t>to </a:t>
            </a:r>
            <a:r>
              <a:rPr lang="en-US" sz="3500" dirty="0" smtClean="0"/>
              <a:t>achieve </a:t>
            </a:r>
            <a:r>
              <a:rPr lang="en-US" sz="3500" dirty="0" smtClean="0"/>
              <a:t>better compression </a:t>
            </a:r>
            <a:r>
              <a:rPr lang="en-US" sz="3500" dirty="0" smtClean="0"/>
              <a:t>than conventional compression </a:t>
            </a:r>
            <a:r>
              <a:rPr lang="en-US" sz="3500" dirty="0" smtClean="0"/>
              <a:t>techniques.</a:t>
            </a:r>
            <a:endParaRPr lang="en-US" sz="35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8563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84</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86</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73437" y="1996040"/>
            <a:ext cx="3048001" cy="3600986"/>
          </a:xfrm>
          <a:prstGeom prst="rect">
            <a:avLst/>
          </a:prstGeom>
          <a:noFill/>
        </p:spPr>
        <p:txBody>
          <a:bodyPr wrap="square" rtlCol="0">
            <a:spAutoFit/>
          </a:bodyPr>
          <a:lstStyle/>
          <a:p>
            <a:r>
              <a:rPr lang="en-US" sz="3800" dirty="0" smtClean="0"/>
              <a:t>Traditional:</a:t>
            </a:r>
          </a:p>
          <a:p>
            <a:r>
              <a:rPr lang="en-US" sz="3800" i="1" dirty="0"/>
              <a:t>L</a:t>
            </a:r>
            <a:r>
              <a:rPr lang="en-US" sz="3800" i="1" dirty="0" smtClean="0"/>
              <a:t>(x</a:t>
            </a:r>
            <a:r>
              <a:rPr lang="en-US" sz="3800" i="1" dirty="0" smtClean="0"/>
              <a:t>) = H </a:t>
            </a:r>
            <a:r>
              <a:rPr lang="mr-IN" sz="3800" i="1" dirty="0" smtClean="0"/>
              <a:t>–</a:t>
            </a:r>
            <a:r>
              <a:rPr lang="en-US" sz="3800" i="1" dirty="0" smtClean="0"/>
              <a:t> f(x)</a:t>
            </a:r>
          </a:p>
          <a:p>
            <a:endParaRPr lang="en-US" sz="3800" i="1" dirty="0" smtClean="0"/>
          </a:p>
          <a:p>
            <a:endParaRPr lang="en-US" sz="3800" i="1" dirty="0"/>
          </a:p>
          <a:p>
            <a:r>
              <a:rPr lang="en-US" sz="3800" dirty="0" smtClean="0"/>
              <a:t>New:</a:t>
            </a:r>
          </a:p>
          <a:p>
            <a:r>
              <a:rPr lang="en-US" sz="3800" i="1" dirty="0"/>
              <a:t>L</a:t>
            </a:r>
            <a:r>
              <a:rPr lang="en-US" sz="3800" i="1" dirty="0" smtClean="0"/>
              <a:t>(x</a:t>
            </a:r>
            <a:r>
              <a:rPr lang="en-US" sz="3800" i="1" dirty="0" smtClean="0"/>
              <a:t>) = f’(x)</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7967" y="5950528"/>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042335" y="557410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63983" y="558647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65881" y="3568575"/>
            <a:ext cx="1139689" cy="369332"/>
          </a:xfrm>
          <a:prstGeom prst="rect">
            <a:avLst/>
          </a:prstGeom>
          <a:noFill/>
        </p:spPr>
        <p:txBody>
          <a:bodyPr wrap="square" rtlCol="0">
            <a:spAutoFit/>
          </a:bodyPr>
          <a:lstStyle/>
          <a:p>
            <a:pPr algn="ctr"/>
            <a:r>
              <a:rPr lang="en-US" dirty="0" smtClean="0"/>
              <a:t>Entropy</a:t>
            </a:r>
            <a:endParaRPr lang="en-US" dirty="0"/>
          </a:p>
        </p:txBody>
      </p:sp>
      <p:cxnSp>
        <p:nvCxnSpPr>
          <p:cNvPr id="18" name="Straight Connector 17"/>
          <p:cNvCxnSpPr/>
          <p:nvPr/>
        </p:nvCxnSpPr>
        <p:spPr>
          <a:xfrm>
            <a:off x="6888496" y="324245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0144" y="32548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18160</TotalTime>
  <Words>6078</Words>
  <Application>Microsoft Macintosh PowerPoint</Application>
  <PresentationFormat>On-screen Show (4:3)</PresentationFormat>
  <Paragraphs>946</Paragraphs>
  <Slides>86</Slides>
  <Notes>83</Notes>
  <HiddenSlides>8</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86</vt:i4>
      </vt:variant>
    </vt:vector>
  </HeadingPairs>
  <TitlesOfParts>
    <vt:vector size="101" baseType="lpstr">
      <vt:lpstr>Calibri</vt:lpstr>
      <vt:lpstr>Calibri (Body)</vt:lpstr>
      <vt:lpstr>Calibri Light</vt:lpstr>
      <vt:lpstr>DengXian</vt:lpstr>
      <vt:lpstr>Gill Sans</vt:lpstr>
      <vt:lpstr>Helvetica</vt:lpstr>
      <vt:lpstr>Mangal</vt:lpstr>
      <vt:lpstr>Times New Roman</vt:lpstr>
      <vt:lpstr>Zapf Dingbats</vt:lpstr>
      <vt:lpstr>宋体</vt:lpstr>
      <vt:lpstr>等线</vt:lpstr>
      <vt:lpstr>Arial</vt:lpstr>
      <vt:lpstr>Office Theme</vt:lpstr>
      <vt:lpstr>Equation</vt:lpstr>
      <vt:lpstr>Microsoft Word Document</vt:lpstr>
      <vt:lpstr>Generic Framework for Prioritizing Content of Interest in Multimedia Data Compression</vt:lpstr>
      <vt:lpstr>All compressions </vt:lpstr>
      <vt:lpstr>What is beacon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Approach</vt:lpstr>
      <vt:lpstr>Key Observation </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Data size</vt:lpstr>
      <vt:lpstr>Segmentation</vt:lpstr>
      <vt:lpstr>System</vt:lpstr>
      <vt:lpstr>IMU-guided multi-view capture</vt:lpstr>
      <vt:lpstr>Image encoding</vt:lpstr>
      <vt:lpstr>Evaluation</vt:lpstr>
      <vt:lpstr>Evaluation</vt:lpstr>
      <vt:lpstr>Evaluation</vt:lpstr>
      <vt:lpstr>Evaluation (user study)</vt:lpstr>
      <vt:lpstr>PowerPoint Presentation</vt:lpstr>
      <vt:lpstr>Data to store in the system</vt:lpstr>
      <vt:lpstr>Visual feature selection</vt:lpstr>
      <vt:lpstr>Data size</vt:lpstr>
      <vt:lpstr>Evaluation</vt:lpstr>
      <vt:lpstr>Method Summary</vt:lpstr>
      <vt:lpstr>PowerPoint Presentation</vt:lpstr>
      <vt:lpstr>PowerPoint Presentation</vt:lpstr>
      <vt:lpstr>PowerPoint Presentation</vt:lpstr>
      <vt:lpstr>PowerPoint Presentation</vt:lpstr>
      <vt:lpstr>PowerPoint Presentation</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774</cp:revision>
  <dcterms:created xsi:type="dcterms:W3CDTF">2017-02-13T04:25:39Z</dcterms:created>
  <dcterms:modified xsi:type="dcterms:W3CDTF">2017-03-30T03:12:47Z</dcterms:modified>
</cp:coreProperties>
</file>